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9" r:id="rId2"/>
    <p:sldMasterId id="2147483899" r:id="rId3"/>
    <p:sldMasterId id="2147484042" r:id="rId4"/>
    <p:sldMasterId id="2147484056" r:id="rId5"/>
    <p:sldMasterId id="2147484073" r:id="rId6"/>
  </p:sldMasterIdLst>
  <p:notesMasterIdLst>
    <p:notesMasterId r:id="rId13"/>
  </p:notesMasterIdLst>
  <p:sldIdLst>
    <p:sldId id="257" r:id="rId7"/>
    <p:sldId id="288" r:id="rId8"/>
    <p:sldId id="289" r:id="rId9"/>
    <p:sldId id="291" r:id="rId10"/>
    <p:sldId id="29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A344-5FA2-43F7-9D95-CA56C82B0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1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95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7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581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848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43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01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83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2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7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54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857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294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35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581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346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0050"/>
      </p:ext>
    </p:extLst>
  </p:cSld>
  <p:clrMapOvr>
    <a:masterClrMapping/>
  </p:clrMapOvr>
  <p:hf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5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745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821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793059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0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235874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19536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76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30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8280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11/26/2025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037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11/26/2025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0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9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11/26/2025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56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63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4852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5800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2993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26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78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375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272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967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2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82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60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7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7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963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474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443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481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261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84169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25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854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562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171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November 26,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858578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92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05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585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97565"/>
      </p:ext>
    </p:extLst>
  </p:cSld>
  <p:clrMapOvr>
    <a:masterClrMapping/>
  </p:clrMapOvr>
  <p:hf hdr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25486"/>
      </p:ext>
    </p:extLst>
  </p:cSld>
  <p:clrMapOvr>
    <a:masterClrMapping/>
  </p:clrMapOvr>
  <p:hf hdr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84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7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1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625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500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90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20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809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07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271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799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817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85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3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437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236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97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226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52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3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11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24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98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251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2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73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947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1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69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61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05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31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6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892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72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1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6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5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0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9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8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4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2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8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47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9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88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09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7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67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47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56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5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57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88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17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1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5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2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86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130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1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79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53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51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6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6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12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783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5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98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4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05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7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3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3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828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34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00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52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3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607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522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12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8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3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8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1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74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23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40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137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07.xml"/><Relationship Id="rId55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86.xml"/><Relationship Id="rId41" Type="http://schemas.openxmlformats.org/officeDocument/2006/relationships/slideLayout" Target="../slideLayouts/slideLayout198.xml"/><Relationship Id="rId54" Type="http://schemas.openxmlformats.org/officeDocument/2006/relationships/slideLayout" Target="../slideLayouts/slideLayout211.xml"/><Relationship Id="rId62" Type="http://schemas.openxmlformats.org/officeDocument/2006/relationships/theme" Target="../theme/theme6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3" Type="http://schemas.openxmlformats.org/officeDocument/2006/relationships/slideLayout" Target="../slideLayouts/slideLayout210.xml"/><Relationship Id="rId58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57" Type="http://schemas.openxmlformats.org/officeDocument/2006/relationships/slideLayout" Target="../slideLayouts/slideLayout214.xml"/><Relationship Id="rId61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slideLayout" Target="../slideLayouts/slideLayout209.xml"/><Relationship Id="rId6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56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59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99853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2249370" cy="690372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1521" y="1204976"/>
            <a:ext cx="8149934" cy="509884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l-GR" sz="2000" dirty="0" smtClean="0"/>
              <a:t>    </a:t>
            </a:r>
            <a:r>
              <a:rPr lang="el-GR" sz="2400" dirty="0" smtClean="0"/>
              <a:t>Οι λογαριασμοί διακρίνονται σε </a:t>
            </a:r>
            <a:r>
              <a:rPr lang="el-GR" sz="2400" u="sng" dirty="0" smtClean="0"/>
              <a:t>τρεις</a:t>
            </a:r>
            <a:r>
              <a:rPr lang="el-GR" sz="2400" dirty="0" smtClean="0"/>
              <a:t> βασικές κατηγορίες: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400" b="1" dirty="0" smtClean="0"/>
              <a:t>ΕΝΕΡΓΗΤΙΚΟΥ</a:t>
            </a:r>
            <a:r>
              <a:rPr lang="el-GR" sz="2400" dirty="0" smtClean="0"/>
              <a:t> : Είναι οι λογαριασμοί, με τους οποίους απεικονίζονται και παρακολουθούνται οι </a:t>
            </a:r>
            <a:r>
              <a:rPr lang="el-GR" sz="2400" u="sng" dirty="0" smtClean="0"/>
              <a:t>αξίες</a:t>
            </a:r>
            <a:r>
              <a:rPr lang="el-GR" sz="2400" dirty="0" smtClean="0"/>
              <a:t> και οι </a:t>
            </a:r>
            <a:r>
              <a:rPr lang="el-GR" sz="2400" u="sng" dirty="0" smtClean="0"/>
              <a:t>απαιτήσεις</a:t>
            </a:r>
            <a:r>
              <a:rPr lang="el-GR" sz="2400" dirty="0" smtClean="0"/>
              <a:t> της επιχείρησης.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400" b="1" dirty="0" smtClean="0"/>
              <a:t>ΠΡΑΓΜΑΤΙΚΟΥ ΠΑΘΗΤΙΚΟΥ</a:t>
            </a:r>
            <a:r>
              <a:rPr lang="el-GR" sz="2400" dirty="0" smtClean="0"/>
              <a:t> </a:t>
            </a:r>
            <a:r>
              <a:rPr lang="el-GR" sz="2400" dirty="0"/>
              <a:t>: Είναι οι λογαριασμοί, με τους οποίους απεικονίζονται και παρακολουθούνται οι </a:t>
            </a:r>
            <a:r>
              <a:rPr lang="el-GR" sz="2400" u="sng" dirty="0" smtClean="0"/>
              <a:t>υποχρεώσεις</a:t>
            </a:r>
            <a:r>
              <a:rPr lang="el-GR" sz="2400" dirty="0" smtClean="0"/>
              <a:t> </a:t>
            </a:r>
            <a:r>
              <a:rPr lang="el-GR" sz="2400" dirty="0"/>
              <a:t>της </a:t>
            </a:r>
            <a:r>
              <a:rPr lang="el-GR" sz="2400" dirty="0" smtClean="0"/>
              <a:t>επιχείρησης </a:t>
            </a:r>
            <a:r>
              <a:rPr lang="el-GR" sz="2400" u="sng" dirty="0" smtClean="0"/>
              <a:t>προς τρίτους</a:t>
            </a:r>
            <a:r>
              <a:rPr lang="el-GR" sz="2400" dirty="0" smtClean="0"/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400" b="1" dirty="0" smtClean="0"/>
              <a:t>ΚΑΘΑΡΗΣ ΠΕΡΙΟΥΣΙΑΣ</a:t>
            </a:r>
            <a:r>
              <a:rPr lang="el-GR" sz="2400" dirty="0" smtClean="0"/>
              <a:t> </a:t>
            </a:r>
            <a:r>
              <a:rPr lang="el-GR" sz="2400" dirty="0"/>
              <a:t>: Είναι οι λογαριασμοί, με τους οποίους απεικονίζονται και παρακολουθούνται </a:t>
            </a:r>
            <a:r>
              <a:rPr lang="el-GR" sz="2400" dirty="0" smtClean="0"/>
              <a:t>τα </a:t>
            </a:r>
            <a:r>
              <a:rPr lang="el-GR" sz="2400" u="sng" dirty="0" smtClean="0"/>
              <a:t>ίδια κεφάλαια </a:t>
            </a:r>
            <a:r>
              <a:rPr lang="el-GR" sz="2400" dirty="0" smtClean="0"/>
              <a:t>της </a:t>
            </a:r>
            <a:r>
              <a:rPr lang="el-GR" sz="2400" dirty="0"/>
              <a:t>επιχείρησης.</a:t>
            </a:r>
            <a:endParaRPr lang="en-US" sz="2400" dirty="0"/>
          </a:p>
          <a:p>
            <a:pPr marL="457200" indent="-457200" algn="just">
              <a:buFont typeface="+mj-lt"/>
              <a:buAutoNum type="arabicPeriod"/>
            </a:pPr>
            <a:endParaRPr lang="en-US" sz="2000" dirty="0"/>
          </a:p>
          <a:p>
            <a:pPr marL="457200" indent="-457200" algn="just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C8DCEE19-DDF9-070E-AB7A-EF04DFB3B875}"/>
              </a:ext>
            </a:extLst>
          </p:cNvPr>
          <p:cNvSpPr txBox="1">
            <a:spLocks/>
          </p:cNvSpPr>
          <p:nvPr/>
        </p:nvSpPr>
        <p:spPr>
          <a:xfrm>
            <a:off x="2881745" y="370169"/>
            <a:ext cx="7762146" cy="5303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3.2.4.  </a:t>
            </a:r>
            <a:r>
              <a:rPr lang="el-GR" altLang="zh-CN" sz="2800" b="1" dirty="0" smtClean="0">
                <a:solidFill>
                  <a:sysClr val="windowText" lastClr="000000"/>
                </a:solidFill>
                <a:latin typeface="Arial"/>
              </a:rPr>
              <a:t>ΒΑΣΙΚΕΣ ΚΑΤΗΓΟΡΙΕΣ ΛΟΓΑΡΙΑΣΜΩΝ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6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Πλαίσιο κράτησης θέσης περιεχομένου 2"/>
          <p:cNvSpPr txBox="1">
            <a:spLocks/>
          </p:cNvSpPr>
          <p:nvPr/>
        </p:nvSpPr>
        <p:spPr>
          <a:xfrm>
            <a:off x="1898066" y="845125"/>
            <a:ext cx="8617533" cy="218902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20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8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6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457200" marR="0" lvl="1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Η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καταχώρηση της μεταβολής ενός περιουσιακού στοιχείου,</a:t>
            </a:r>
          </a:p>
          <a:p>
            <a:pPr marL="457200" marR="0" lvl="1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lang="el-GR" sz="2000" baseline="0" dirty="0" smtClean="0">
                <a:solidFill>
                  <a:schemeClr val="tx1"/>
                </a:solidFill>
                <a:latin typeface="Trade Gothic Next"/>
                <a:ea typeface="+mn-ea"/>
              </a:rPr>
              <a:t>που άλλοτε μπορεί να είναι </a:t>
            </a:r>
            <a:r>
              <a:rPr lang="el-GR" sz="2000" b="1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αύξησή</a:t>
            </a:r>
            <a:r>
              <a:rPr lang="el-GR" sz="2000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 </a:t>
            </a:r>
            <a:r>
              <a:rPr lang="el-GR" sz="2000" baseline="0" dirty="0" smtClean="0">
                <a:solidFill>
                  <a:schemeClr val="tx1"/>
                </a:solidFill>
                <a:latin typeface="Trade Gothic Next"/>
                <a:ea typeface="+mn-ea"/>
              </a:rPr>
              <a:t>του και άλλοτε</a:t>
            </a:r>
            <a:r>
              <a:rPr lang="el-GR" sz="2000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 </a:t>
            </a:r>
            <a:r>
              <a:rPr lang="el-GR" sz="2000" b="1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ελάττωσή</a:t>
            </a:r>
            <a:r>
              <a:rPr lang="el-GR" sz="2000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 </a:t>
            </a:r>
            <a:r>
              <a:rPr lang="el-GR" sz="2000" baseline="0" dirty="0" smtClean="0">
                <a:solidFill>
                  <a:schemeClr val="tx1"/>
                </a:solidFill>
                <a:latin typeface="Trade Gothic Next"/>
                <a:ea typeface="+mn-ea"/>
              </a:rPr>
              <a:t>του</a:t>
            </a:r>
            <a:r>
              <a:rPr lang="el-GR" sz="2000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,</a:t>
            </a:r>
          </a:p>
          <a:p>
            <a:pPr marL="457200" marR="0" lvl="1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</a:rPr>
              <a:t>σ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τη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χρέωση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ή στην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πίστωση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του λογαριασμού του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,</a:t>
            </a:r>
          </a:p>
          <a:p>
            <a:pPr marL="457200" marR="0" lvl="1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lang="el-GR" sz="2000" dirty="0">
                <a:solidFill>
                  <a:schemeClr val="tx1"/>
                </a:solidFill>
                <a:latin typeface="Trade Gothic Next"/>
                <a:ea typeface="+mn-ea"/>
              </a:rPr>
              <a:t>π</a:t>
            </a:r>
            <a:r>
              <a:rPr lang="el-GR" sz="2000" baseline="0" dirty="0" smtClean="0">
                <a:solidFill>
                  <a:schemeClr val="tx1"/>
                </a:solidFill>
                <a:latin typeface="Trade Gothic Next"/>
                <a:ea typeface="+mn-ea"/>
              </a:rPr>
              <a:t>ροσδιορίζεται από τη </a:t>
            </a:r>
            <a:r>
              <a:rPr lang="el-GR" sz="2000" b="1" baseline="0" dirty="0" smtClean="0">
                <a:solidFill>
                  <a:srgbClr val="3855B4"/>
                </a:solidFill>
                <a:latin typeface="Trade Gothic Next"/>
                <a:ea typeface="+mn-ea"/>
              </a:rPr>
              <a:t>βασική αρχή </a:t>
            </a:r>
            <a:r>
              <a:rPr lang="el-GR" sz="2000" baseline="0" dirty="0" smtClean="0">
                <a:solidFill>
                  <a:schemeClr val="tx1"/>
                </a:solidFill>
                <a:latin typeface="Trade Gothic Next"/>
                <a:ea typeface="+mn-ea"/>
              </a:rPr>
              <a:t>της λογιστικής μεθοδολογίας :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305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49933" y="69250"/>
            <a:ext cx="989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3.2.5. ΧΡΕΩΣΗ ΚΑΙ ΠΙΣΤΩΣΗ ΤΩΝ ΛΟΓΑΡΙΑΣΜΩΝ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pic>
        <p:nvPicPr>
          <p:cNvPr id="11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0" y="558862"/>
            <a:ext cx="1011382" cy="62991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20983" y="3491341"/>
            <a:ext cx="17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ΛΟΓΑΡΙΑΣΜΟΙ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43756" y="2865703"/>
            <a:ext cx="196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ΕΝΕΡΓΗΤΙΚΟΥ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31546" y="2607211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ΧΡΕΩΝΟΝΤΑΙ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69926" y="2607211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 αύξηση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229600" y="2764167"/>
            <a:ext cx="34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59256" y="3163764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ΠΙΣΤΩΝΟΝΤΑΙ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97636" y="3163764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 ελάττωση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257310" y="3334575"/>
            <a:ext cx="34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3"/>
          </p:cNvCxnSpPr>
          <p:nvPr/>
        </p:nvCxnSpPr>
        <p:spPr>
          <a:xfrm flipV="1">
            <a:off x="5611100" y="2820681"/>
            <a:ext cx="692707" cy="22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3"/>
            <a:endCxn id="17" idx="1"/>
          </p:cNvCxnSpPr>
          <p:nvPr/>
        </p:nvCxnSpPr>
        <p:spPr>
          <a:xfrm>
            <a:off x="5611100" y="3050369"/>
            <a:ext cx="748156" cy="298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43756" y="4117353"/>
            <a:ext cx="196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ΠΑΘΗΤΙΚΟΥ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31546" y="3858861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dirty="0">
                <a:solidFill>
                  <a:srgbClr val="113D61"/>
                </a:solidFill>
              </a:rPr>
              <a:t>ΠΙΣΤΩΝΟΝΤΑΙ</a:t>
            </a:r>
            <a:endParaRPr lang="en-US" dirty="0">
              <a:solidFill>
                <a:srgbClr val="113D6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69926" y="3858861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dirty="0">
                <a:solidFill>
                  <a:srgbClr val="113D61"/>
                </a:solidFill>
              </a:rPr>
              <a:t>Με αύξηση</a:t>
            </a:r>
            <a:endParaRPr lang="en-US" dirty="0">
              <a:solidFill>
                <a:srgbClr val="113D6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229600" y="4015817"/>
            <a:ext cx="34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59256" y="4415414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113D61"/>
                </a:solidFill>
              </a:rPr>
              <a:t>ΧΡΕΩΝΟΝΤΑΙ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797636" y="4415414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 ελάττωση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8257310" y="4586225"/>
            <a:ext cx="34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3"/>
          </p:cNvCxnSpPr>
          <p:nvPr/>
        </p:nvCxnSpPr>
        <p:spPr>
          <a:xfrm flipV="1">
            <a:off x="5611100" y="4072331"/>
            <a:ext cx="692707" cy="22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4" idx="3"/>
            <a:endCxn id="28" idx="1"/>
          </p:cNvCxnSpPr>
          <p:nvPr/>
        </p:nvCxnSpPr>
        <p:spPr>
          <a:xfrm>
            <a:off x="5611100" y="4302019"/>
            <a:ext cx="748156" cy="298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3"/>
            <a:endCxn id="13" idx="1"/>
          </p:cNvCxnSpPr>
          <p:nvPr/>
        </p:nvCxnSpPr>
        <p:spPr>
          <a:xfrm flipV="1">
            <a:off x="3352801" y="3050369"/>
            <a:ext cx="290955" cy="625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" idx="3"/>
            <a:endCxn id="24" idx="1"/>
          </p:cNvCxnSpPr>
          <p:nvPr/>
        </p:nvCxnSpPr>
        <p:spPr>
          <a:xfrm>
            <a:off x="3352801" y="3676007"/>
            <a:ext cx="290955" cy="626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20983" y="5015341"/>
            <a:ext cx="972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</a:t>
            </a:r>
            <a:r>
              <a:rPr lang="el-GR" sz="2000" b="1" dirty="0" smtClean="0">
                <a:solidFill>
                  <a:srgbClr val="0070C0"/>
                </a:solidFill>
              </a:rPr>
              <a:t>δημιουργία</a:t>
            </a:r>
            <a:r>
              <a:rPr lang="el-GR" sz="2000" dirty="0" smtClean="0"/>
              <a:t> ή </a:t>
            </a:r>
            <a:r>
              <a:rPr lang="el-GR" sz="2000" b="1" dirty="0">
                <a:solidFill>
                  <a:srgbClr val="0070C0"/>
                </a:solidFill>
              </a:rPr>
              <a:t>αύξηση</a:t>
            </a:r>
            <a:r>
              <a:rPr lang="el-GR" sz="2000" dirty="0" smtClean="0"/>
              <a:t> λογαριασμού του </a:t>
            </a:r>
            <a:r>
              <a:rPr lang="el-GR" sz="2000" b="1" dirty="0">
                <a:solidFill>
                  <a:srgbClr val="0070C0"/>
                </a:solidFill>
              </a:rPr>
              <a:t>ενεργητικού</a:t>
            </a:r>
            <a:r>
              <a:rPr lang="el-GR" sz="2000" dirty="0" smtClean="0"/>
              <a:t> καταχωρείται στη </a:t>
            </a:r>
            <a:r>
              <a:rPr lang="el-GR" sz="2000" b="1" dirty="0">
                <a:solidFill>
                  <a:srgbClr val="0070C0"/>
                </a:solidFill>
              </a:rPr>
              <a:t>χρέωση</a:t>
            </a: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620983" y="5441754"/>
            <a:ext cx="972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</a:t>
            </a:r>
            <a:r>
              <a:rPr lang="el-GR" sz="2000" b="1" dirty="0" smtClean="0">
                <a:solidFill>
                  <a:srgbClr val="0070C0"/>
                </a:solidFill>
              </a:rPr>
              <a:t>μείωση</a:t>
            </a:r>
            <a:r>
              <a:rPr lang="el-GR" sz="2000" dirty="0" smtClean="0"/>
              <a:t> λογαριασμού του </a:t>
            </a:r>
            <a:r>
              <a:rPr lang="el-GR" sz="2000" b="1" dirty="0">
                <a:solidFill>
                  <a:srgbClr val="0070C0"/>
                </a:solidFill>
              </a:rPr>
              <a:t>ενεργητικού</a:t>
            </a:r>
            <a:r>
              <a:rPr lang="el-GR" sz="2000" dirty="0" smtClean="0"/>
              <a:t> καταχωρείται στην </a:t>
            </a:r>
            <a:r>
              <a:rPr lang="el-GR" sz="2000" b="1" dirty="0" smtClean="0">
                <a:solidFill>
                  <a:srgbClr val="0070C0"/>
                </a:solidFill>
              </a:rPr>
              <a:t>πίστωση</a:t>
            </a: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20983" y="5833317"/>
            <a:ext cx="972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</a:t>
            </a:r>
            <a:r>
              <a:rPr lang="el-GR" sz="2000" b="1" dirty="0" smtClean="0">
                <a:solidFill>
                  <a:srgbClr val="0070C0"/>
                </a:solidFill>
              </a:rPr>
              <a:t>δημιουργία</a:t>
            </a:r>
            <a:r>
              <a:rPr lang="el-GR" sz="2000" dirty="0" smtClean="0"/>
              <a:t> ή </a:t>
            </a:r>
            <a:r>
              <a:rPr lang="el-GR" sz="2000" b="1" dirty="0">
                <a:solidFill>
                  <a:srgbClr val="0070C0"/>
                </a:solidFill>
              </a:rPr>
              <a:t>αύξηση</a:t>
            </a:r>
            <a:r>
              <a:rPr lang="el-GR" sz="2000" dirty="0" smtClean="0"/>
              <a:t> λογαριασμού του </a:t>
            </a:r>
            <a:r>
              <a:rPr lang="el-GR" sz="2000" b="1" dirty="0" smtClean="0">
                <a:solidFill>
                  <a:srgbClr val="0070C0"/>
                </a:solidFill>
              </a:rPr>
              <a:t>παθητικού</a:t>
            </a:r>
            <a:r>
              <a:rPr lang="el-GR" sz="2000" dirty="0" smtClean="0"/>
              <a:t> καταχωρείται στη </a:t>
            </a:r>
            <a:r>
              <a:rPr lang="el-GR" sz="2000" b="1" dirty="0" smtClean="0">
                <a:solidFill>
                  <a:srgbClr val="0070C0"/>
                </a:solidFill>
              </a:rPr>
              <a:t>πίστωση</a:t>
            </a: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620983" y="6259730"/>
            <a:ext cx="972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</a:t>
            </a:r>
            <a:r>
              <a:rPr lang="el-GR" sz="2000" b="1" dirty="0" smtClean="0">
                <a:solidFill>
                  <a:srgbClr val="0070C0"/>
                </a:solidFill>
              </a:rPr>
              <a:t>μείωση</a:t>
            </a:r>
            <a:r>
              <a:rPr lang="el-GR" sz="2000" dirty="0" smtClean="0"/>
              <a:t> λογαριασμού του </a:t>
            </a:r>
            <a:r>
              <a:rPr lang="el-GR" sz="2000" b="1" dirty="0" smtClean="0">
                <a:solidFill>
                  <a:srgbClr val="0070C0"/>
                </a:solidFill>
              </a:rPr>
              <a:t>παθητικού</a:t>
            </a:r>
            <a:r>
              <a:rPr lang="el-GR" sz="2000" dirty="0" smtClean="0"/>
              <a:t> καταχωρείται στην </a:t>
            </a:r>
            <a:r>
              <a:rPr lang="el-GR" sz="2000" b="1" dirty="0" smtClean="0">
                <a:solidFill>
                  <a:srgbClr val="0070C0"/>
                </a:solidFill>
              </a:rPr>
              <a:t>χρέωση</a:t>
            </a:r>
            <a:r>
              <a:rPr lang="el-G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3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631845" y="1034559"/>
            <a:ext cx="101006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ισολογισμός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δίνει μια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συνολική εικόνα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της περιουσιακής κατάστασης της επιχείρησης σε κάποια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συγκεκριμένη χρονική στιγμή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Ο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λογαριασμός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αναφέρεται σε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ένα περιουσιακό στοιχείο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3.2.6. </a:t>
            </a:r>
            <a:r>
              <a:rPr lang="el-GR" sz="2400" b="1" dirty="0">
                <a:solidFill>
                  <a:prstClr val="white"/>
                </a:solidFill>
                <a:latin typeface="Trade Gothic Next Light"/>
              </a:rPr>
              <a:t> </a:t>
            </a: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ΣΧΕΣΗ  ΙΣΟΛΟΓΙΣΜΟΥ  ΚΑΙ  ΛΟΓΑΡΙΑΣΜΩΝ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844" y="2346223"/>
            <a:ext cx="10100603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Για να παρακολουθήσουμε τη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θέση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και την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κίνηση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κάθε περιουσιακού στοιχείου, θα πρέπει να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ανοίξουμε (δημιουργήσουμε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) τους λογαριασμούς, ως εξής: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1844" y="3353182"/>
            <a:ext cx="1010060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1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Οι λογαριασμοί του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Ενεργητικού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χρεώνονται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με τα ποσά που έχουν τα περιουσιακά τους στοιχεία στον ισολογισμό.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1844" y="5286277"/>
            <a:ext cx="1010060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    3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Οι λογαριασμοί της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Καθαρής Περιουσίας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πιστώνονται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Αν, όμως, ο ισολογισμός είναι </a:t>
            </a:r>
            <a:r>
              <a:rPr lang="el-GR" sz="2000" dirty="0" smtClean="0">
                <a:solidFill>
                  <a:srgbClr val="C00000"/>
                </a:solidFill>
                <a:latin typeface="Trade Gothic Next Light"/>
              </a:rPr>
              <a:t>αρνητικός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(Ε &lt; Π.Π.), τότε </a:t>
            </a:r>
            <a:r>
              <a:rPr lang="el-GR" sz="2000" u="sng" dirty="0" smtClean="0">
                <a:solidFill>
                  <a:srgbClr val="C00000"/>
                </a:solidFill>
                <a:latin typeface="Trade Gothic Next Light"/>
              </a:rPr>
              <a:t>χρεώνονται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1843" y="4309889"/>
            <a:ext cx="1010060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2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 Οι λογαριασμοί του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Πραγματικού Παθητικού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πιστώνονται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με τα ποσά που έχουν τα περιουσιακά τους στοιχεία στον ισολογισμό.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8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ΠΑΡΑΣΤΑΤΙΚΗ ΑΠΕΙΚΟΝΙΣΗ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87236" y="1565564"/>
            <a:ext cx="96704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53200" y="1565564"/>
            <a:ext cx="0" cy="4475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64319" y="3214257"/>
            <a:ext cx="381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404040"/>
                </a:solidFill>
                <a:latin typeface="Corbel"/>
              </a:rPr>
              <a:t>+ Χ   </a:t>
            </a:r>
            <a:r>
              <a:rPr lang="el-GR" b="1" dirty="0">
                <a:solidFill>
                  <a:srgbClr val="404040"/>
                </a:solidFill>
                <a:latin typeface="Corbel"/>
              </a:rPr>
              <a:t> </a:t>
            </a:r>
            <a:r>
              <a:rPr lang="el-GR" b="1" dirty="0" smtClean="0">
                <a:solidFill>
                  <a:srgbClr val="404040"/>
                </a:solidFill>
                <a:latin typeface="Corbel"/>
              </a:rPr>
              <a:t>         ΛΟΓΑΡΙΑΣΜΟΣ                 </a:t>
            </a:r>
            <a:r>
              <a:rPr lang="el-GR" b="1" dirty="0" smtClean="0">
                <a:solidFill>
                  <a:srgbClr val="404040"/>
                </a:solidFill>
                <a:latin typeface="Corbel"/>
              </a:rPr>
              <a:t>Π - </a:t>
            </a:r>
            <a:endParaRPr lang="en-US" b="1" dirty="0">
              <a:solidFill>
                <a:srgbClr val="404040"/>
              </a:solidFill>
              <a:latin typeface="Corbe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803067" y="3543880"/>
            <a:ext cx="0" cy="764883"/>
          </a:xfrm>
          <a:prstGeom prst="line">
            <a:avLst/>
          </a:prstGeom>
          <a:noFill/>
          <a:ln w="6350" cap="flat" cmpd="sng" algn="ctr">
            <a:solidFill>
              <a:srgbClr val="77B142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064319" y="3543880"/>
            <a:ext cx="36021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70439" y="3296177"/>
            <a:ext cx="37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404040"/>
                </a:solidFill>
                <a:latin typeface="Corbel"/>
              </a:rPr>
              <a:t>-</a:t>
            </a:r>
            <a:r>
              <a:rPr lang="el-GR" b="1" dirty="0" smtClean="0">
                <a:solidFill>
                  <a:srgbClr val="404040"/>
                </a:solidFill>
                <a:latin typeface="Corbel"/>
              </a:rPr>
              <a:t> </a:t>
            </a:r>
            <a:r>
              <a:rPr lang="el-GR" b="1" dirty="0" smtClean="0">
                <a:solidFill>
                  <a:srgbClr val="404040"/>
                </a:solidFill>
                <a:latin typeface="Corbel"/>
              </a:rPr>
              <a:t>Χ   </a:t>
            </a:r>
            <a:r>
              <a:rPr lang="el-GR" b="1" dirty="0">
                <a:solidFill>
                  <a:srgbClr val="404040"/>
                </a:solidFill>
                <a:latin typeface="Corbel"/>
              </a:rPr>
              <a:t> </a:t>
            </a:r>
            <a:r>
              <a:rPr lang="el-GR" b="1" dirty="0" smtClean="0">
                <a:solidFill>
                  <a:srgbClr val="404040"/>
                </a:solidFill>
                <a:latin typeface="Corbel"/>
              </a:rPr>
              <a:t>         ΛΟΓΑΡΙΑΣΜΟΣ</a:t>
            </a:r>
            <a:r>
              <a:rPr lang="el-GR" dirty="0" smtClean="0">
                <a:solidFill>
                  <a:srgbClr val="404040"/>
                </a:solidFill>
                <a:latin typeface="Corbel"/>
              </a:rPr>
              <a:t>                </a:t>
            </a:r>
            <a:r>
              <a:rPr lang="el-GR" b="1" dirty="0" smtClean="0">
                <a:solidFill>
                  <a:srgbClr val="404040"/>
                </a:solidFill>
                <a:latin typeface="Corbel"/>
              </a:rPr>
              <a:t>Π+</a:t>
            </a:r>
            <a:r>
              <a:rPr lang="el-GR" dirty="0" smtClean="0">
                <a:solidFill>
                  <a:srgbClr val="404040"/>
                </a:solidFill>
                <a:latin typeface="Corbel"/>
              </a:rPr>
              <a:t> </a:t>
            </a:r>
            <a:endParaRPr lang="en-US" b="1" dirty="0">
              <a:solidFill>
                <a:srgbClr val="404040"/>
              </a:solidFill>
              <a:latin typeface="Corbe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309187" y="3625800"/>
            <a:ext cx="0" cy="764883"/>
          </a:xfrm>
          <a:prstGeom prst="line">
            <a:avLst/>
          </a:prstGeom>
          <a:noFill/>
          <a:ln w="6350" cap="flat" cmpd="sng" algn="ctr">
            <a:solidFill>
              <a:srgbClr val="77B142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>
            <a:off x="7570439" y="3625800"/>
            <a:ext cx="36021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53668" y="1099760"/>
            <a:ext cx="9759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404040"/>
                </a:solidFill>
                <a:latin typeface="Corbel"/>
              </a:rPr>
              <a:t>ΕΝΕΡΓΗΤΙΚΟ </a:t>
            </a:r>
            <a:r>
              <a:rPr lang="el-GR" sz="1400" b="1" dirty="0" smtClean="0">
                <a:solidFill>
                  <a:srgbClr val="404040"/>
                </a:solidFill>
                <a:latin typeface="Corbel"/>
              </a:rPr>
              <a:t>                                                             </a:t>
            </a:r>
            <a:r>
              <a:rPr lang="el-GR" sz="2000" b="1" dirty="0" smtClean="0">
                <a:solidFill>
                  <a:srgbClr val="404040"/>
                </a:solidFill>
                <a:latin typeface="Corbel"/>
              </a:rPr>
              <a:t>Ι Σ Ο Λ Ο Γ Ι Σ Μ Ο Σ                                             ΠΑΘΗΤΙΚΟ </a:t>
            </a:r>
            <a:endParaRPr lang="en-US" sz="2000" b="1" dirty="0">
              <a:solidFill>
                <a:srgbClr val="404040"/>
              </a:solidFill>
              <a:latin typeface="Corb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65409" y="1028352"/>
            <a:ext cx="60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Χ +</a:t>
            </a:r>
          </a:p>
          <a:p>
            <a:r>
              <a:rPr lang="el-GR" sz="1400" b="1" dirty="0" smtClean="0"/>
              <a:t>Π -</a:t>
            </a:r>
            <a:endParaRPr lang="en-US" sz="1400" b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477491" y="1125481"/>
            <a:ext cx="387918" cy="149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68413" y="1274620"/>
            <a:ext cx="396996" cy="1349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99409" y="1027482"/>
            <a:ext cx="60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-  Χ</a:t>
            </a:r>
          </a:p>
          <a:p>
            <a:r>
              <a:rPr lang="el-GR" sz="1400" b="1" dirty="0" smtClean="0"/>
              <a:t>+ Π</a:t>
            </a:r>
            <a:endParaRPr lang="en-US" sz="1400" b="1" dirty="0"/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9656618" y="1111626"/>
            <a:ext cx="401782" cy="1491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9656618" y="1272106"/>
            <a:ext cx="401782" cy="1468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6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5418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635746"/>
              </p:ext>
            </p:extLst>
          </p:nvPr>
        </p:nvGraphicFramePr>
        <p:xfrm>
          <a:off x="1607140" y="871439"/>
          <a:ext cx="9005452" cy="3209792"/>
        </p:xfrm>
        <a:graphic>
          <a:graphicData uri="http://schemas.openxmlformats.org/drawingml/2006/table">
            <a:tbl>
              <a:tblPr/>
              <a:tblGrid>
                <a:gridCol w="70526">
                  <a:extLst>
                    <a:ext uri="{9D8B030D-6E8A-4147-A177-3AD203B41FA5}">
                      <a16:colId xmlns:a16="http://schemas.microsoft.com/office/drawing/2014/main" val="3935337811"/>
                    </a:ext>
                  </a:extLst>
                </a:gridCol>
                <a:gridCol w="3438124">
                  <a:extLst>
                    <a:ext uri="{9D8B030D-6E8A-4147-A177-3AD203B41FA5}">
                      <a16:colId xmlns:a16="http://schemas.microsoft.com/office/drawing/2014/main" val="1342731881"/>
                    </a:ext>
                  </a:extLst>
                </a:gridCol>
                <a:gridCol w="1075516">
                  <a:extLst>
                    <a:ext uri="{9D8B030D-6E8A-4147-A177-3AD203B41FA5}">
                      <a16:colId xmlns:a16="http://schemas.microsoft.com/office/drawing/2014/main" val="804289305"/>
                    </a:ext>
                  </a:extLst>
                </a:gridCol>
                <a:gridCol w="61922">
                  <a:extLst>
                    <a:ext uri="{9D8B030D-6E8A-4147-A177-3AD203B41FA5}">
                      <a16:colId xmlns:a16="http://schemas.microsoft.com/office/drawing/2014/main" val="3945008742"/>
                    </a:ext>
                  </a:extLst>
                </a:gridCol>
                <a:gridCol w="3156021">
                  <a:extLst>
                    <a:ext uri="{9D8B030D-6E8A-4147-A177-3AD203B41FA5}">
                      <a16:colId xmlns:a16="http://schemas.microsoft.com/office/drawing/2014/main" val="2860055753"/>
                    </a:ext>
                  </a:extLst>
                </a:gridCol>
                <a:gridCol w="1097555">
                  <a:extLst>
                    <a:ext uri="{9D8B030D-6E8A-4147-A177-3AD203B41FA5}">
                      <a16:colId xmlns:a16="http://schemas.microsoft.com/office/drawing/2014/main" val="3328226"/>
                    </a:ext>
                  </a:extLst>
                </a:gridCol>
                <a:gridCol w="105788">
                  <a:extLst>
                    <a:ext uri="{9D8B030D-6E8A-4147-A177-3AD203B41FA5}">
                      <a16:colId xmlns:a16="http://schemas.microsoft.com/office/drawing/2014/main" val="1408211600"/>
                    </a:ext>
                  </a:extLst>
                </a:gridCol>
              </a:tblGrid>
              <a:tr h="31711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545922"/>
                  </a:ext>
                </a:extLst>
              </a:tr>
              <a:tr h="35998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Ι  Σ  Ο  Λ  Ο  Γ  Ι  Σ  Μ  Ο  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706754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ΕΝΕΡΓΗΤΙΚΟ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ΠΑΘΗΤΙΚΟ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151415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Έπιπλα και λοιπός Εξοπλισμός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Προμηθευτές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128609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Έμπορεύματα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Πληρωτέα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899410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Πελάτες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Κεφάλαιο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578978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Γραμμάτια Εισπρακτέα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5191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Ταμείο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265075"/>
                  </a:ext>
                </a:extLst>
              </a:tr>
              <a:tr h="301513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l-G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ΣΥΝΟΛΟ ΕΝΕΡΓΗΤΙΚΟΥ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1" i="0" u="dbl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r>
                        <a:rPr lang="en-US" sz="2000" b="1" i="0" u="dbl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1" i="0" u="dbl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000" b="1" i="0" u="dbl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r>
                        <a:rPr lang="en-US" sz="2000" b="1" i="0" u="dbl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.000</a:t>
                      </a:r>
                      <a:endParaRPr lang="en-US" sz="2000" b="1" i="0" u="dbl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423982"/>
                  </a:ext>
                </a:extLst>
              </a:tr>
              <a:tr h="31711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8388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7471" y="84841"/>
            <a:ext cx="9656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Π Α Ρ Α Δ Ε Ι Γ Μ Α </a:t>
            </a:r>
            <a:endParaRPr kumimoji="0" lang="el-GR" sz="22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36" y="639023"/>
            <a:ext cx="11319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Με βάση τα στοιχεία του παρακάτω ισολογισμού να ανοιχτούν οι λογαριασμοί:</a:t>
            </a:r>
            <a:endParaRPr kumimoji="0" lang="el-GR" sz="200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5636" y="4427605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83528" y="4427605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09856" y="4427605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50062" y="4427605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5636" y="4108941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+ Χ</a:t>
            </a:r>
            <a:r>
              <a:rPr lang="el-GR" sz="1400" dirty="0" smtClean="0"/>
              <a:t>   Έπιπλα &amp; λ. Εξοπλισμός   </a:t>
            </a:r>
            <a:r>
              <a:rPr lang="el-GR" sz="1400" b="1" dirty="0" smtClean="0"/>
              <a:t>Π -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4898" y="4465157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4.000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09856" y="4108525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+ Χ</a:t>
            </a:r>
            <a:r>
              <a:rPr lang="el-GR" sz="1400" dirty="0" smtClean="0"/>
              <a:t>                   Πελάτες                  </a:t>
            </a:r>
            <a:r>
              <a:rPr lang="el-GR" sz="1400" b="1" dirty="0" smtClean="0"/>
              <a:t>Π -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950062" y="4113552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+ Χ</a:t>
            </a:r>
            <a:r>
              <a:rPr lang="el-GR" sz="1400" dirty="0" smtClean="0"/>
              <a:t>   Γραμμάτια Εισπρακτέα   </a:t>
            </a:r>
            <a:r>
              <a:rPr lang="el-GR" sz="1400" b="1" dirty="0" smtClean="0"/>
              <a:t>Π -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24891" y="4430573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06633" y="4430573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77547" y="4430573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245435" y="4436059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35044" y="4465157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20.000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83507" y="4105142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+ Χ</a:t>
            </a:r>
            <a:r>
              <a:rPr lang="el-GR" sz="1400" dirty="0" smtClean="0"/>
              <a:t>           Εμπορεύματα              </a:t>
            </a:r>
            <a:r>
              <a:rPr lang="el-GR" sz="1400" b="1" dirty="0" smtClean="0"/>
              <a:t>Π -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217222" y="4450470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5.000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036630" y="4459479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3.000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57179" y="5813059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25071" y="5813059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151399" y="5813059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91605" y="5813059"/>
            <a:ext cx="2576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6441" y="5850611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8.000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766434" y="5816027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48176" y="5816027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419090" y="5816027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286978" y="5821513"/>
            <a:ext cx="0" cy="76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160819" y="5850611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15.000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073714" y="5835924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5.000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0768437" y="5844933"/>
            <a:ext cx="8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20.000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74072" y="5507132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+ Χ</a:t>
            </a:r>
            <a:r>
              <a:rPr lang="el-GR" sz="1400" dirty="0" smtClean="0"/>
              <a:t>                     Ταμείο                     </a:t>
            </a:r>
            <a:r>
              <a:rPr lang="el-GR" sz="1400" b="1" dirty="0" smtClean="0"/>
              <a:t>Π -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068292" y="5506716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- Χ</a:t>
            </a:r>
            <a:r>
              <a:rPr lang="el-GR" sz="1400" dirty="0" smtClean="0"/>
              <a:t>         Γραμ.  Πληρωτέα           </a:t>
            </a:r>
            <a:r>
              <a:rPr lang="el-GR" sz="1400" b="1" dirty="0" smtClean="0"/>
              <a:t>Π +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908498" y="5525598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- Χ</a:t>
            </a:r>
            <a:r>
              <a:rPr lang="el-GR" sz="1400" dirty="0" smtClean="0"/>
              <a:t>                  Κεφάλαιο                 </a:t>
            </a:r>
            <a:r>
              <a:rPr lang="el-GR" sz="1400" b="1" dirty="0" smtClean="0"/>
              <a:t>Π +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241943" y="5531043"/>
            <a:ext cx="261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-</a:t>
            </a:r>
            <a:r>
              <a:rPr lang="el-GR" sz="1400" b="1" dirty="0" smtClean="0"/>
              <a:t> Χ</a:t>
            </a:r>
            <a:r>
              <a:rPr lang="el-GR" sz="1400" dirty="0" smtClean="0"/>
              <a:t>           Προμηθευτές              </a:t>
            </a:r>
            <a:r>
              <a:rPr lang="el-GR" sz="1400" b="1" dirty="0" smtClean="0"/>
              <a:t>Π +</a:t>
            </a:r>
            <a:r>
              <a:rPr lang="el-GR" sz="1400" dirty="0" smtClean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798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9957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13" name="Picture Placeholder 8" descr="Coffee on a wooden table with water ">
            <a:extLst>
              <a:ext uri="{FF2B5EF4-FFF2-40B4-BE49-F238E27FC236}">
                <a16:creationId xmlns:a16="http://schemas.microsoft.com/office/drawing/2014/main" id="{A6793210-E409-4229-B0C0-76710EC7F3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62007"/>
            <a:ext cx="5948797" cy="609597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rgbClr val="9BBFB0"/>
          </a:solidFill>
        </p:spPr>
      </p:pic>
    </p:spTree>
    <p:extLst>
      <p:ext uri="{BB962C8B-B14F-4D97-AF65-F5344CB8AC3E}">
        <p14:creationId xmlns:p14="http://schemas.microsoft.com/office/powerpoint/2010/main" val="572295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482</Words>
  <Application>Microsoft Office PowerPoint</Application>
  <PresentationFormat>Widescreen</PresentationFormat>
  <Paragraphs>97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28" baseType="lpstr">
      <vt:lpstr>Arial</vt:lpstr>
      <vt:lpstr>Arial Black</vt:lpstr>
      <vt:lpstr>Avenir Next LT Pro Light</vt:lpstr>
      <vt:lpstr>Bodoni MT</vt:lpstr>
      <vt:lpstr>Bodoni MT Italic</vt:lpstr>
      <vt:lpstr>Calibri</vt:lpstr>
      <vt:lpstr>Corbel</vt:lpstr>
      <vt:lpstr>Segoe UI</vt:lpstr>
      <vt:lpstr>Trade Gothic Next</vt:lpstr>
      <vt:lpstr>Trade Gothic Next Cond</vt:lpstr>
      <vt:lpstr>Trade Gothic Next Light</vt:lpstr>
      <vt:lpstr>Trebuchet MS</vt:lpstr>
      <vt:lpstr>Univers Condensed Light</vt:lpstr>
      <vt:lpstr>Walbaum Display Light</vt:lpstr>
      <vt:lpstr>Wingdings</vt:lpstr>
      <vt:lpstr>Wingdings 3</vt:lpstr>
      <vt:lpstr>AngleLinesVTI</vt:lpstr>
      <vt:lpstr>Refined Monochrome</vt:lpstr>
      <vt:lpstr>light_modernist</vt:lpstr>
      <vt:lpstr>Μπλε σχέδιο με ζώνες 16x9</vt:lpstr>
      <vt:lpstr>Facet</vt:lpstr>
      <vt:lpstr>1_Portal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pkara</cp:lastModifiedBy>
  <cp:revision>48</cp:revision>
  <dcterms:created xsi:type="dcterms:W3CDTF">2025-09-13T04:34:18Z</dcterms:created>
  <dcterms:modified xsi:type="dcterms:W3CDTF">2025-11-26T19:11:12Z</dcterms:modified>
</cp:coreProperties>
</file>